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1" r:id="rId2"/>
    <p:sldId id="269" r:id="rId3"/>
    <p:sldId id="261" r:id="rId4"/>
    <p:sldId id="292" r:id="rId5"/>
    <p:sldId id="290" r:id="rId6"/>
    <p:sldId id="285" r:id="rId7"/>
    <p:sldId id="282" r:id="rId8"/>
    <p:sldId id="289" r:id="rId9"/>
    <p:sldId id="288" r:id="rId10"/>
    <p:sldId id="29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9" autoAdjust="0"/>
    <p:restoredTop sz="85714" autoAdjust="0"/>
  </p:normalViewPr>
  <p:slideViewPr>
    <p:cSldViewPr>
      <p:cViewPr>
        <p:scale>
          <a:sx n="75" d="100"/>
          <a:sy n="75" d="100"/>
        </p:scale>
        <p:origin x="-2316" y="-6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6C08-7143-6144-B729-57A44EB26230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53049-0117-7449-9530-BC1A7C9EF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697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3293E-388B-4D3E-88EB-54C29B0122FA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8C282-971E-4636-BB42-A0123029E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55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objective</a:t>
            </a:r>
            <a:r>
              <a:rPr lang="en-US" baseline="0" dirty="0" smtClean="0"/>
              <a:t> is to develop a “generic” IVC filter for which we will generate “regulatory grade” computational evidence.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Specifically, we will predict &amp; demonstrate the fatigue performance and embolus-trapping efficiency of the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 simulations were used</a:t>
            </a:r>
            <a:r>
              <a:rPr lang="en-US" baseline="0" dirty="0" smtClean="0"/>
              <a:t> to evaluate the performance of the candidate designs</a:t>
            </a:r>
          </a:p>
          <a:p>
            <a:r>
              <a:rPr lang="en-US" baseline="0" dirty="0" smtClean="0"/>
              <a:t>A mesh refinement study was also performed (4x4 versus 8x8 elements per strut cross-section; difference in maximum strain amplitude of 10%)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Valsalva is the limiting case for fatigue life </a:t>
            </a:r>
            <a:r>
              <a:rPr lang="en-US" baseline="0" dirty="0" smtClean="0"/>
              <a:t>(larger displacements than those associated with respiration)</a:t>
            </a:r>
          </a:p>
          <a:p>
            <a:r>
              <a:rPr lang="en-US" baseline="0" dirty="0" smtClean="0"/>
              <a:t>N </a:t>
            </a:r>
            <a:r>
              <a:rPr lang="en-US" sz="1200" dirty="0" smtClean="0"/>
              <a:t>≈ 4</a:t>
            </a:r>
            <a:r>
              <a:rPr lang="en-US" sz="1200" baseline="0" dirty="0" smtClean="0"/>
              <a:t> million</a:t>
            </a:r>
            <a:r>
              <a:rPr lang="en-US" sz="1200" dirty="0" smtClean="0"/>
              <a:t> (“worst</a:t>
            </a:r>
            <a:r>
              <a:rPr lang="en-US" sz="1200" baseline="0" dirty="0" smtClean="0"/>
              <a:t> case” scenario assuming chronic cough for 10 years; see discussion in CP project outline &amp; Birring et al. 2006)</a:t>
            </a:r>
          </a:p>
          <a:p>
            <a:r>
              <a:rPr lang="en-US" sz="1200" baseline="0" dirty="0" smtClean="0"/>
              <a:t>CI =</a:t>
            </a:r>
            <a:r>
              <a:rPr lang="en-US" sz="1200" dirty="0" smtClean="0"/>
              <a:t> 0.5 +/- 0.04 ,</a:t>
            </a:r>
            <a:r>
              <a:rPr lang="en-US" sz="1200" baseline="0" dirty="0" smtClean="0"/>
              <a:t> n=100 patients </a:t>
            </a:r>
            <a:r>
              <a:rPr lang="en-US" sz="1200" dirty="0" smtClean="0"/>
              <a:t>(see</a:t>
            </a:r>
            <a:r>
              <a:rPr lang="en-US" sz="1200" baseline="0" dirty="0" smtClean="0"/>
              <a:t> discussion in CP project outline and</a:t>
            </a:r>
            <a:r>
              <a:rPr lang="en-US" sz="1200" dirty="0" smtClean="0"/>
              <a:t> </a:t>
            </a:r>
            <a:r>
              <a:rPr lang="en-US" sz="1200" dirty="0" err="1" smtClean="0"/>
              <a:t>Laborda</a:t>
            </a:r>
            <a:r>
              <a:rPr lang="en-US" sz="1200" dirty="0" smtClean="0"/>
              <a:t> et al. 2014)</a:t>
            </a:r>
          </a:p>
          <a:p>
            <a:endParaRPr lang="en-US" sz="1200" dirty="0" smtClean="0"/>
          </a:p>
          <a:p>
            <a:r>
              <a:rPr lang="en-US" sz="1200" dirty="0" smtClean="0"/>
              <a:t>Strain amplitude and mean strain are calculated using a tensor-based approach,</a:t>
            </a:r>
            <a:r>
              <a:rPr lang="en-US" sz="1200" baseline="0" dirty="0" smtClean="0"/>
              <a:t> e.g.: </a:t>
            </a:r>
            <a:r>
              <a:rPr lang="en-US" sz="1200" baseline="0" dirty="0" err="1" smtClean="0"/>
              <a:t>E_strain_amplitude_scalar</a:t>
            </a:r>
            <a:r>
              <a:rPr lang="en-US" sz="1200" baseline="0" dirty="0" smtClean="0"/>
              <a:t> = </a:t>
            </a:r>
            <a:r>
              <a:rPr lang="en-US" sz="1200" baseline="0" dirty="0" err="1" smtClean="0"/>
              <a:t>max_abs_principal</a:t>
            </a:r>
            <a:r>
              <a:rPr lang="en-US" sz="1200" baseline="0" dirty="0" smtClean="0"/>
              <a:t>{0.5*(</a:t>
            </a:r>
            <a:r>
              <a:rPr lang="en-US" sz="1200" baseline="0" dirty="0" err="1" smtClean="0"/>
              <a:t>E_logarithmic_strain_tensor_loaded</a:t>
            </a:r>
            <a:r>
              <a:rPr lang="en-US" sz="1200" baseline="0" dirty="0" smtClean="0"/>
              <a:t> – </a:t>
            </a:r>
            <a:r>
              <a:rPr lang="en-US" sz="1200" baseline="0" dirty="0" err="1" smtClean="0"/>
              <a:t>E_logarithmic_strain_tensor_unloaded</a:t>
            </a:r>
            <a:r>
              <a:rPr lang="en-US" sz="1200" baseline="0" dirty="0" smtClean="0"/>
              <a:t>)}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Further</a:t>
            </a:r>
            <a:r>
              <a:rPr lang="en-US" sz="1200" baseline="0" dirty="0" smtClean="0"/>
              <a:t> j</a:t>
            </a:r>
            <a:r>
              <a:rPr lang="en-US" sz="1200" dirty="0" smtClean="0"/>
              <a:t>ustification</a:t>
            </a:r>
            <a:r>
              <a:rPr lang="en-US" sz="1200" baseline="0" dirty="0" smtClean="0"/>
              <a:t> needed for chosen “performance measurements” and their target values:</a:t>
            </a:r>
          </a:p>
          <a:p>
            <a:pPr marL="171450" indent="-171450">
              <a:buFontTx/>
              <a:buChar char="-"/>
            </a:pPr>
            <a:r>
              <a:rPr lang="en-US" sz="1200" baseline="0" dirty="0" smtClean="0"/>
              <a:t>“Contact </a:t>
            </a:r>
            <a:r>
              <a:rPr lang="en-US" sz="1200" i="1" baseline="0" dirty="0" smtClean="0"/>
              <a:t>length</a:t>
            </a:r>
            <a:r>
              <a:rPr lang="en-US" sz="1200" i="0" baseline="0" dirty="0" smtClean="0"/>
              <a:t>” instead of “contact area”? (quantification of contact area with FEA is challenging; accurate results require very fine meshes. However, the predicted trends may still be useful)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is a reasonable range</a:t>
            </a:r>
            <a:r>
              <a:rPr lang="en-US" baseline="0" dirty="0" smtClean="0"/>
              <a:t> </a:t>
            </a:r>
            <a:r>
              <a:rPr lang="en-US" dirty="0" smtClean="0"/>
              <a:t>for the per-strut “contact force”? (see</a:t>
            </a:r>
            <a:r>
              <a:rPr lang="en-US" baseline="0" dirty="0" smtClean="0"/>
              <a:t> Dowell et al. 2015, Garcia et al 2012; vein wall perforation observed around 1N (upper limit))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Are there other quantities we should consider?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84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 simulations were used</a:t>
            </a:r>
            <a:r>
              <a:rPr lang="en-US" baseline="0" dirty="0" smtClean="0"/>
              <a:t> to evaluate the performance of the candidate designs</a:t>
            </a:r>
          </a:p>
          <a:p>
            <a:r>
              <a:rPr lang="en-US" baseline="0" dirty="0" smtClean="0"/>
              <a:t>A mesh refinement study was also performed (4x4 versus 8x8 elements per strut cross-section; difference in maximum strain amplitude of 10%)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Valsalva is the limiting case for fatigue life </a:t>
            </a:r>
            <a:r>
              <a:rPr lang="en-US" baseline="0" dirty="0" smtClean="0"/>
              <a:t>(larger displacements than those associated with respiration)</a:t>
            </a:r>
          </a:p>
          <a:p>
            <a:r>
              <a:rPr lang="en-US" baseline="0" dirty="0" smtClean="0"/>
              <a:t>N </a:t>
            </a:r>
            <a:r>
              <a:rPr lang="en-US" sz="1200" dirty="0" smtClean="0"/>
              <a:t>≈ 4</a:t>
            </a:r>
            <a:r>
              <a:rPr lang="en-US" sz="1200" baseline="0" dirty="0" smtClean="0"/>
              <a:t> million</a:t>
            </a:r>
            <a:r>
              <a:rPr lang="en-US" sz="1200" dirty="0" smtClean="0"/>
              <a:t> (“worst</a:t>
            </a:r>
            <a:r>
              <a:rPr lang="en-US" sz="1200" baseline="0" dirty="0" smtClean="0"/>
              <a:t> case” scenario assuming chronic cough for 10 years; see discussion in CP project outline &amp; Birring et al. 2006)</a:t>
            </a:r>
          </a:p>
          <a:p>
            <a:r>
              <a:rPr lang="en-US" sz="1200" baseline="0" dirty="0" smtClean="0"/>
              <a:t>CI =</a:t>
            </a:r>
            <a:r>
              <a:rPr lang="en-US" sz="1200" dirty="0" smtClean="0"/>
              <a:t> 0.5 +/- 0.04 ,</a:t>
            </a:r>
            <a:r>
              <a:rPr lang="en-US" sz="1200" baseline="0" dirty="0" smtClean="0"/>
              <a:t> n=100 patients </a:t>
            </a:r>
            <a:r>
              <a:rPr lang="en-US" sz="1200" dirty="0" smtClean="0"/>
              <a:t>(see</a:t>
            </a:r>
            <a:r>
              <a:rPr lang="en-US" sz="1200" baseline="0" dirty="0" smtClean="0"/>
              <a:t> discussion in CP project outline and</a:t>
            </a:r>
            <a:r>
              <a:rPr lang="en-US" sz="1200" dirty="0" smtClean="0"/>
              <a:t> </a:t>
            </a:r>
            <a:r>
              <a:rPr lang="en-US" sz="1200" dirty="0" err="1" smtClean="0"/>
              <a:t>Laborda</a:t>
            </a:r>
            <a:r>
              <a:rPr lang="en-US" sz="1200" dirty="0" smtClean="0"/>
              <a:t> et al. 2014)</a:t>
            </a:r>
          </a:p>
          <a:p>
            <a:endParaRPr lang="en-US" sz="1200" dirty="0" smtClean="0"/>
          </a:p>
          <a:p>
            <a:r>
              <a:rPr lang="en-US" sz="1200" dirty="0" smtClean="0"/>
              <a:t>Strain amplitude and mean strain are calculated using a tensor-based approach,</a:t>
            </a:r>
            <a:r>
              <a:rPr lang="en-US" sz="1200" baseline="0" dirty="0" smtClean="0"/>
              <a:t> e.g.: </a:t>
            </a:r>
            <a:r>
              <a:rPr lang="en-US" sz="1200" baseline="0" dirty="0" err="1" smtClean="0"/>
              <a:t>E_strain_amplitude_scalar</a:t>
            </a:r>
            <a:r>
              <a:rPr lang="en-US" sz="1200" baseline="0" dirty="0" smtClean="0"/>
              <a:t> = </a:t>
            </a:r>
            <a:r>
              <a:rPr lang="en-US" sz="1200" baseline="0" dirty="0" err="1" smtClean="0"/>
              <a:t>max_abs_principal</a:t>
            </a:r>
            <a:r>
              <a:rPr lang="en-US" sz="1200" baseline="0" dirty="0" smtClean="0"/>
              <a:t>{0.5*(</a:t>
            </a:r>
            <a:r>
              <a:rPr lang="en-US" sz="1200" baseline="0" dirty="0" err="1" smtClean="0"/>
              <a:t>E_logarithmic_strain_tensor_loaded</a:t>
            </a:r>
            <a:r>
              <a:rPr lang="en-US" sz="1200" baseline="0" dirty="0" smtClean="0"/>
              <a:t> – </a:t>
            </a:r>
            <a:r>
              <a:rPr lang="en-US" sz="1200" baseline="0" dirty="0" err="1" smtClean="0"/>
              <a:t>E_logarithmic_strain_tensor_unloaded</a:t>
            </a:r>
            <a:r>
              <a:rPr lang="en-US" sz="1200" baseline="0" dirty="0" smtClean="0"/>
              <a:t>)}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Further</a:t>
            </a:r>
            <a:r>
              <a:rPr lang="en-US" sz="1200" baseline="0" dirty="0" smtClean="0"/>
              <a:t> j</a:t>
            </a:r>
            <a:r>
              <a:rPr lang="en-US" sz="1200" dirty="0" smtClean="0"/>
              <a:t>ustification</a:t>
            </a:r>
            <a:r>
              <a:rPr lang="en-US" sz="1200" baseline="0" dirty="0" smtClean="0"/>
              <a:t> needed for chosen “performance measurements” and their target values:</a:t>
            </a:r>
          </a:p>
          <a:p>
            <a:pPr marL="171450" indent="-171450">
              <a:buFontTx/>
              <a:buChar char="-"/>
            </a:pPr>
            <a:r>
              <a:rPr lang="en-US" sz="1200" baseline="0" dirty="0" smtClean="0"/>
              <a:t>“Contact </a:t>
            </a:r>
            <a:r>
              <a:rPr lang="en-US" sz="1200" i="1" baseline="0" dirty="0" smtClean="0"/>
              <a:t>length</a:t>
            </a:r>
            <a:r>
              <a:rPr lang="en-US" sz="1200" i="0" baseline="0" dirty="0" smtClean="0"/>
              <a:t>” instead of “contact area”? (quantification of contact area with FEA is challenging; accurate results require very fine meshes. However, the predicted trends may still be useful)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is a reasonable range</a:t>
            </a:r>
            <a:r>
              <a:rPr lang="en-US" baseline="0" dirty="0" smtClean="0"/>
              <a:t> </a:t>
            </a:r>
            <a:r>
              <a:rPr lang="en-US" dirty="0" smtClean="0"/>
              <a:t>for the per-strut “contact force”? (see</a:t>
            </a:r>
            <a:r>
              <a:rPr lang="en-US" baseline="0" dirty="0" smtClean="0"/>
              <a:t> Dowell et al. 2015, Garcia et al 2012; vein wall perforation observed around 1N (upper limit))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Are there other quantities we should consider?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8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C282-971E-4636-BB42-A0123029E0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F25D-3F29-1F49-9899-FD2A6C28AC55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C8A6-E2C9-FA49-BFCE-A357C3397118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269C-5D35-584D-B4C5-34D05FA4D5F9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F2880-0AA2-EE4F-AD4F-C17AA023A8AB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6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651D-EDF7-CE49-8BEA-8C863E315CA7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6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B6B3-D6D5-CC4C-B841-1D526994FD29}" type="datetime1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EBF-5627-C44F-B8FB-291935ECBD22}" type="datetime1">
              <a:rPr lang="en-US" smtClean="0"/>
              <a:t>1/23/2017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E7A7C-53AB-6D4A-958E-9FA5B571FB1C}" type="datetime1">
              <a:rPr lang="en-US" smtClean="0"/>
              <a:t>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2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1DE9-48A1-4C49-AA2E-30A4EA35D958}" type="datetime1">
              <a:rPr lang="en-US" smtClean="0"/>
              <a:t>1/23/2017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8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EAA0-C193-634D-855E-899F2A7F73BB}" type="datetime1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BADB-54BD-DF4F-9711-BFBFEF89D251}" type="datetime1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9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1EB85-E61B-DC40-AEF6-C3C01A06784F}" type="datetime1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D85C9-3E1E-42B2-941E-A40315470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39008"/>
            <a:ext cx="7772400" cy="912769"/>
          </a:xfrm>
        </p:spPr>
        <p:txBody>
          <a:bodyPr>
            <a:normAutofit/>
          </a:bodyPr>
          <a:lstStyle/>
          <a:p>
            <a:r>
              <a:rPr lang="en-US" dirty="0" smtClean="0"/>
              <a:t>FDA Critical Path Project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1952778"/>
            <a:ext cx="6400800" cy="14484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“Generation and Review of Regulatory-Grade Computational Evidence Using a Generic Inferior Vena Cava Filter”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0BBB1-4BBB-804A-AC75-802D5312E377}" type="datetime1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74298" y="5982403"/>
            <a:ext cx="4239448" cy="711526"/>
          </a:xfrm>
        </p:spPr>
        <p:txBody>
          <a:bodyPr/>
          <a:lstStyle/>
          <a:p>
            <a:r>
              <a:rPr lang="en-US" dirty="0" smtClean="0"/>
              <a:t>Generic IVC Filter Critical Path Project </a:t>
            </a:r>
          </a:p>
          <a:p>
            <a:r>
              <a:rPr lang="en-US" dirty="0" smtClean="0"/>
              <a:t>Kenny </a:t>
            </a:r>
            <a:r>
              <a:rPr lang="en-US" dirty="0" err="1" smtClean="0"/>
              <a:t>Aycock</a:t>
            </a:r>
            <a:r>
              <a:rPr lang="en-US" dirty="0" smtClean="0"/>
              <a:t>, Jason Weaver and Brent Craven (FDA)</a:t>
            </a:r>
          </a:p>
          <a:p>
            <a:r>
              <a:rPr lang="en-US" dirty="0" smtClean="0"/>
              <a:t>Craig </a:t>
            </a:r>
            <a:r>
              <a:rPr lang="en-US" dirty="0" err="1" smtClean="0"/>
              <a:t>Bonsignore</a:t>
            </a:r>
            <a:r>
              <a:rPr lang="en-US" dirty="0" smtClean="0"/>
              <a:t> and Tom </a:t>
            </a:r>
            <a:r>
              <a:rPr lang="en-US" dirty="0" err="1" smtClean="0"/>
              <a:t>Duerig</a:t>
            </a:r>
            <a:r>
              <a:rPr lang="en-US" dirty="0" smtClean="0"/>
              <a:t> (Confluent Medical)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3635374"/>
            <a:ext cx="7772400" cy="147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70C0"/>
                </a:solidFill>
              </a:rPr>
              <a:t>Summary of Preliminary FEA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2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185135"/>
              </p:ext>
            </p:extLst>
          </p:nvPr>
        </p:nvGraphicFramePr>
        <p:xfrm>
          <a:off x="1447802" y="1676400"/>
          <a:ext cx="7391398" cy="179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929"/>
                <a:gridCol w="1102844"/>
                <a:gridCol w="950321"/>
                <a:gridCol w="1114576"/>
                <a:gridCol w="1114576"/>
                <a:gridCol w="1114576"/>
                <a:gridCol w="1114576"/>
              </a:tblGrid>
              <a:tr h="69333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IVC </a:t>
                      </a: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diamter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distal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contacts wall?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prestrain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(max/min prin. LE)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force (N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(mm</a:t>
                      </a:r>
                      <a:r>
                        <a:rPr lang="en-US" sz="1600" u="none" strike="noStrike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0.798%</a:t>
                      </a:r>
                      <a:endParaRPr 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0.00884</a:t>
                      </a:r>
                      <a:endParaRPr 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0.0182</a:t>
                      </a:r>
                      <a:endParaRPr 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0.122%</a:t>
                      </a:r>
                      <a:endParaRPr lang="en-US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0.239%</a:t>
                      </a:r>
                      <a:endParaRPr 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0.121%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0.238%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10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151139"/>
            <a:ext cx="8229601" cy="1039092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/>
              <a:t>Static/Implicit vs. Dynamic/Implicit</a:t>
            </a:r>
            <a:r>
              <a:rPr lang="en-US" sz="3600" dirty="0" smtClean="0">
                <a:solidFill>
                  <a:srgbClr val="0070C0"/>
                </a:solidFill>
              </a:rPr>
              <a:t/>
            </a:r>
            <a:br>
              <a:rPr lang="en-US" sz="3600" dirty="0" smtClean="0">
                <a:solidFill>
                  <a:srgbClr val="0070C0"/>
                </a:solidFill>
              </a:rPr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2514600"/>
            <a:ext cx="1186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Static/Imp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0" y="3036934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Dynamic/Imp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302067" y="6027003"/>
            <a:ext cx="8003733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i="1" dirty="0" smtClean="0"/>
              <a:t>*Simulations were performed using </a:t>
            </a:r>
            <a:r>
              <a:rPr lang="en-US" sz="1600" i="1" dirty="0" err="1" smtClean="0"/>
              <a:t>Abaqus</a:t>
            </a:r>
            <a:r>
              <a:rPr lang="en-US" sz="1600" i="1" dirty="0" smtClean="0"/>
              <a:t> Standard, Dynamic/Implicit to increase stability of contact interactions. Simulations performed using Static/Implicit yield similar </a:t>
            </a:r>
            <a:r>
              <a:rPr lang="en-US" sz="1600" i="1" dirty="0" smtClean="0"/>
              <a:t>results, but do not converge in some cases.</a:t>
            </a:r>
            <a:endParaRPr lang="en-US" sz="1600" i="1" dirty="0"/>
          </a:p>
        </p:txBody>
      </p:sp>
      <p:pic>
        <p:nvPicPr>
          <p:cNvPr id="3075" name="Picture 3" descr="C:\Users\Kenneth.Aycock\Desktop\GIVCF_FEA_CAE\Generic_IVCF_Rev1\Energy_Plo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05200"/>
            <a:ext cx="4247492" cy="247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102892" y="4431268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Dynamic/Imp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66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38200" y="4191000"/>
            <a:ext cx="7543800" cy="2258291"/>
            <a:chOff x="609600" y="3006298"/>
            <a:chExt cx="8382000" cy="2760131"/>
          </a:xfrm>
        </p:grpSpPr>
        <p:pic>
          <p:nvPicPr>
            <p:cNvPr id="7" name="Picture 2" descr="M:\Generic_IVC_Filter_FEA\11_2016\Design_evoluti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006298"/>
              <a:ext cx="6705601" cy="273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1117600" y="5766429"/>
              <a:ext cx="73152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24800" y="3897566"/>
              <a:ext cx="1066800" cy="9517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???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915"/>
            <a:ext cx="8229600" cy="78068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C00000"/>
                </a:solidFill>
              </a:rPr>
              <a:t>The objectives of this project are to…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581401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Develop</a:t>
            </a:r>
            <a:r>
              <a:rPr lang="en-US" sz="2400" dirty="0" smtClean="0"/>
              <a:t> a </a:t>
            </a:r>
            <a:r>
              <a:rPr lang="en-US" sz="2400" b="1" dirty="0" smtClean="0"/>
              <a:t>generic </a:t>
            </a:r>
            <a:r>
              <a:rPr lang="en-US" sz="2400" dirty="0" smtClean="0"/>
              <a:t>IVC filter</a:t>
            </a:r>
          </a:p>
          <a:p>
            <a:endParaRPr lang="en-US" sz="2400" dirty="0" smtClean="0"/>
          </a:p>
          <a:p>
            <a:r>
              <a:rPr lang="en-US" sz="2400" b="1" dirty="0" smtClean="0">
                <a:solidFill>
                  <a:srgbClr val="0070C0"/>
                </a:solidFill>
              </a:rPr>
              <a:t>Predict</a:t>
            </a:r>
            <a:r>
              <a:rPr lang="en-US" sz="2400" dirty="0" smtClean="0"/>
              <a:t> &amp; </a:t>
            </a:r>
            <a:r>
              <a:rPr lang="en-US" sz="2400" b="1" dirty="0" smtClean="0">
                <a:solidFill>
                  <a:srgbClr val="0070C0"/>
                </a:solidFill>
              </a:rPr>
              <a:t>demonstrate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b="1" dirty="0" smtClean="0"/>
              <a:t>fatigue</a:t>
            </a:r>
            <a:r>
              <a:rPr lang="en-US" sz="2000" dirty="0" smtClean="0"/>
              <a:t> resistance</a:t>
            </a:r>
          </a:p>
          <a:p>
            <a:pPr lvl="1"/>
            <a:r>
              <a:rPr lang="en-US" sz="2000" dirty="0"/>
              <a:t>e</a:t>
            </a:r>
            <a:r>
              <a:rPr lang="en-US" sz="2000" dirty="0" smtClean="0"/>
              <a:t>mbolus-trapping efficiency</a:t>
            </a:r>
          </a:p>
          <a:p>
            <a:pPr lvl="1"/>
            <a:endParaRPr lang="en-US" sz="20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Ideally,</a:t>
            </a:r>
          </a:p>
          <a:p>
            <a:pPr lvl="1"/>
            <a:r>
              <a:rPr lang="en-US" sz="2000" dirty="0" smtClean="0"/>
              <a:t>single </a:t>
            </a:r>
            <a:r>
              <a:rPr lang="en-US" sz="2000" dirty="0"/>
              <a:t>strut </a:t>
            </a:r>
            <a:r>
              <a:rPr lang="en-US" sz="2000" dirty="0" smtClean="0"/>
              <a:t>shape (simplify </a:t>
            </a:r>
            <a:r>
              <a:rPr lang="en-US" sz="2000" dirty="0"/>
              <a:t>fatigue </a:t>
            </a:r>
            <a:r>
              <a:rPr lang="en-US" sz="2000" dirty="0" smtClean="0"/>
              <a:t>simulation/testing)</a:t>
            </a:r>
          </a:p>
          <a:p>
            <a:pPr lvl="1"/>
            <a:r>
              <a:rPr lang="en-US" sz="2000" dirty="0"/>
              <a:t>resist tilt, migration, and vein wall </a:t>
            </a:r>
            <a:r>
              <a:rPr lang="en-US" sz="2000" dirty="0" smtClean="0"/>
              <a:t>perforation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67659"/>
            <a:ext cx="3443699" cy="233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219200" y="6474023"/>
            <a:ext cx="3778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*designs investigated in previous FEA simulations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6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5122"/>
          <p:cNvGrpSpPr/>
          <p:nvPr/>
        </p:nvGrpSpPr>
        <p:grpSpPr>
          <a:xfrm>
            <a:off x="6400800" y="152400"/>
            <a:ext cx="2531165" cy="1905000"/>
            <a:chOff x="6400800" y="152400"/>
            <a:chExt cx="2531165" cy="1905000"/>
          </a:xfrm>
        </p:grpSpPr>
        <p:pic>
          <p:nvPicPr>
            <p:cNvPr id="5122" name="Picture 2" descr="C:\Users\Kenneth.Aycock\Desktop\Results_Rev1d_14mm_28mm\00_Filter_mes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152400"/>
              <a:ext cx="2531165" cy="171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C:\Users\Kenneth.Aycock\Desktop\Results_Rev1d_14mm_28mm\00_Filter_mesh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04" t="56263" r="26565" b="8904"/>
            <a:stretch/>
          </p:blipFill>
          <p:spPr bwMode="auto">
            <a:xfrm>
              <a:off x="7467600" y="1043894"/>
              <a:ext cx="1133061" cy="101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8485"/>
            <a:ext cx="8229600" cy="709715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FEA performed to evaluate filter design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641434" y="2602743"/>
            <a:ext cx="4350164" cy="2883657"/>
            <a:chOff x="42863" y="435914"/>
            <a:chExt cx="9058275" cy="64323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863" y="435914"/>
              <a:ext cx="9058275" cy="598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403560" y="3806661"/>
              <a:ext cx="1622756" cy="1062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</a:rPr>
                <a:t>breathing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01758" y="3362161"/>
              <a:ext cx="1341123" cy="1062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0000"/>
                  </a:solidFill>
                </a:rPr>
                <a:t>V</a:t>
              </a:r>
              <a:r>
                <a:rPr lang="en-US" sz="1000" b="1" dirty="0" smtClean="0">
                  <a:solidFill>
                    <a:srgbClr val="FF0000"/>
                  </a:solidFill>
                </a:rPr>
                <a:t>alsalva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862198" y="3811032"/>
              <a:ext cx="0" cy="16880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0" y="4241800"/>
              <a:ext cx="12729" cy="125523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14302" y="6353345"/>
              <a:ext cx="8986836" cy="514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Pelton, A. R. (2011</a:t>
              </a:r>
              <a:r>
                <a:rPr lang="en-US" sz="900" dirty="0" smtClean="0"/>
                <a:t>).  </a:t>
              </a:r>
              <a:r>
                <a:rPr lang="en-US" sz="900" i="1" dirty="0" smtClean="0"/>
                <a:t>J. Mater. Eng. Perform.</a:t>
              </a:r>
              <a:r>
                <a:rPr lang="en-US" sz="900" dirty="0" smtClean="0"/>
                <a:t>, </a:t>
              </a:r>
              <a:r>
                <a:rPr lang="en-US" sz="900" dirty="0"/>
                <a:t>20(4-5), </a:t>
              </a:r>
              <a:r>
                <a:rPr lang="en-US" sz="900" dirty="0" smtClean="0"/>
                <a:t>613–617</a:t>
              </a:r>
              <a:endParaRPr lang="en-US" sz="9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17433" y="4572808"/>
              <a:ext cx="427324" cy="453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0000"/>
                  </a:solidFill>
                </a:rPr>
                <a:t>?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6139" y="4037856"/>
            <a:ext cx="4083461" cy="1296144"/>
            <a:chOff x="336139" y="3505200"/>
            <a:chExt cx="4083461" cy="1296144"/>
          </a:xfrm>
        </p:grpSpPr>
        <p:sp>
          <p:nvSpPr>
            <p:cNvPr id="16" name="Oval 15"/>
            <p:cNvSpPr/>
            <p:nvPr/>
          </p:nvSpPr>
          <p:spPr>
            <a:xfrm>
              <a:off x="1021939" y="3789804"/>
              <a:ext cx="777453" cy="7774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96857" y="3981960"/>
              <a:ext cx="777453" cy="39391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16" idx="6"/>
              <a:endCxn id="18" idx="2"/>
            </p:cNvCxnSpPr>
            <p:nvPr/>
          </p:nvCxnSpPr>
          <p:spPr>
            <a:xfrm>
              <a:off x="1799392" y="4178531"/>
              <a:ext cx="597465" cy="38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6" idx="0"/>
              <a:endCxn id="16" idx="4"/>
            </p:cNvCxnSpPr>
            <p:nvPr/>
          </p:nvCxnSpPr>
          <p:spPr>
            <a:xfrm>
              <a:off x="1410666" y="3789804"/>
              <a:ext cx="0" cy="777453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0"/>
              <a:endCxn id="18" idx="4"/>
            </p:cNvCxnSpPr>
            <p:nvPr/>
          </p:nvCxnSpPr>
          <p:spPr>
            <a:xfrm>
              <a:off x="2785584" y="3981960"/>
              <a:ext cx="0" cy="39391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0" name="Rectangle 5119"/>
            <p:cNvSpPr/>
            <p:nvPr/>
          </p:nvSpPr>
          <p:spPr>
            <a:xfrm>
              <a:off x="2453424" y="4385846"/>
              <a:ext cx="147001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simulated CI = 0.5</a:t>
              </a:r>
            </a:p>
            <a:p>
              <a:r>
                <a:rPr lang="en-US" sz="1000" dirty="0" smtClean="0"/>
                <a:t>(see </a:t>
              </a:r>
              <a:r>
                <a:rPr lang="en-US" sz="1000" dirty="0" err="1" smtClean="0"/>
                <a:t>Laborda</a:t>
              </a:r>
              <a:r>
                <a:rPr lang="en-US" sz="1000" dirty="0" smtClean="0"/>
                <a:t> et al. 2014)</a:t>
              </a:r>
              <a:endParaRPr lang="en-US" sz="1000" dirty="0"/>
            </a:p>
          </p:txBody>
        </p:sp>
        <p:cxnSp>
          <p:nvCxnSpPr>
            <p:cNvPr id="38" name="Straight Arrow Connector 37"/>
            <p:cNvCxnSpPr>
              <a:endCxn id="36" idx="2"/>
            </p:cNvCxnSpPr>
            <p:nvPr/>
          </p:nvCxnSpPr>
          <p:spPr>
            <a:xfrm flipV="1">
              <a:off x="3174311" y="4176693"/>
              <a:ext cx="467836" cy="222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3642147" y="3787966"/>
              <a:ext cx="777453" cy="7774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>
              <a:stCxn id="36" idx="0"/>
              <a:endCxn id="36" idx="4"/>
            </p:cNvCxnSpPr>
            <p:nvPr/>
          </p:nvCxnSpPr>
          <p:spPr>
            <a:xfrm>
              <a:off x="4030874" y="3787966"/>
              <a:ext cx="0" cy="777453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1905000" y="3505200"/>
              <a:ext cx="165462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collapsibility </a:t>
              </a:r>
              <a:r>
                <a:rPr lang="en-US" sz="1100" dirty="0" smtClean="0"/>
                <a:t>index</a:t>
              </a:r>
            </a:p>
            <a:p>
              <a:r>
                <a:rPr lang="en-US" sz="1100" dirty="0" smtClean="0"/>
                <a:t>          CI = </a:t>
              </a:r>
              <a:r>
                <a:rPr lang="en-US" sz="1100" dirty="0"/>
                <a:t>(</a:t>
              </a:r>
              <a:r>
                <a:rPr lang="en-US" sz="1100" dirty="0" err="1" smtClean="0"/>
                <a:t>d</a:t>
              </a:r>
              <a:r>
                <a:rPr lang="en-US" sz="1100" baseline="-25000" dirty="0" err="1" smtClean="0"/>
                <a:t>max</a:t>
              </a:r>
              <a:r>
                <a:rPr lang="en-US" sz="1100" dirty="0" smtClean="0"/>
                <a:t>- </a:t>
              </a:r>
              <a:r>
                <a:rPr lang="en-US" sz="1100" dirty="0" err="1" smtClean="0"/>
                <a:t>d</a:t>
              </a:r>
              <a:r>
                <a:rPr lang="en-US" sz="1100" baseline="-25000" dirty="0" err="1" smtClean="0"/>
                <a:t>min</a:t>
              </a:r>
              <a:r>
                <a:rPr lang="en-US" sz="1100" dirty="0" smtClean="0"/>
                <a:t>)/</a:t>
              </a:r>
              <a:r>
                <a:rPr lang="en-US" sz="1100" dirty="0" err="1" smtClean="0"/>
                <a:t>d</a:t>
              </a:r>
              <a:r>
                <a:rPr lang="en-US" sz="1100" baseline="-25000" dirty="0" err="1" smtClean="0"/>
                <a:t>max</a:t>
              </a:r>
              <a:endParaRPr lang="en-US" sz="1100" baseline="-250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36139" y="3700749"/>
              <a:ext cx="712054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IVC </a:t>
              </a:r>
            </a:p>
            <a:p>
              <a:r>
                <a:rPr lang="en-US" sz="1400" dirty="0" smtClean="0"/>
                <a:t>cross-</a:t>
              </a:r>
            </a:p>
            <a:p>
              <a:r>
                <a:rPr lang="en-US" sz="1400" dirty="0" smtClean="0"/>
                <a:t>section</a:t>
              </a:r>
              <a:endParaRPr lang="en-US" sz="1400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801621" y="3853150"/>
              <a:ext cx="220318" cy="12881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8" name="Rectangle 5127"/>
            <p:cNvSpPr/>
            <p:nvPr/>
          </p:nvSpPr>
          <p:spPr>
            <a:xfrm>
              <a:off x="2735208" y="3995451"/>
              <a:ext cx="4651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/>
                <a:t>d</a:t>
              </a:r>
              <a:r>
                <a:rPr lang="en-US" sz="1400" baseline="-25000" dirty="0" err="1" smtClean="0"/>
                <a:t>min</a:t>
              </a:r>
              <a:endParaRPr lang="en-US" sz="1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71600" y="3962400"/>
              <a:ext cx="4833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/>
                <a:t>d</a:t>
              </a:r>
              <a:r>
                <a:rPr lang="en-US" sz="1400" baseline="-25000" dirty="0" err="1" smtClean="0"/>
                <a:t>max</a:t>
              </a:r>
              <a:endParaRPr lang="en-US" sz="1400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1054"/>
            <a:ext cx="8229600" cy="3658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0070C0"/>
                </a:solidFill>
              </a:rPr>
              <a:t>Setup:</a:t>
            </a:r>
          </a:p>
          <a:p>
            <a:r>
              <a:rPr lang="en-US" sz="1800" dirty="0" smtClean="0"/>
              <a:t>ABAQUS Dynamic/Implicit (quasi-static); 10x mass scaling</a:t>
            </a:r>
          </a:p>
          <a:p>
            <a:r>
              <a:rPr lang="en-US" sz="1800" dirty="0" smtClean="0"/>
              <a:t>C3D8I elements</a:t>
            </a:r>
            <a:r>
              <a:rPr lang="en-US" sz="1800" dirty="0"/>
              <a:t> </a:t>
            </a:r>
            <a:r>
              <a:rPr lang="en-US" sz="1400" dirty="0" smtClean="0"/>
              <a:t>(4 per strut thickness &amp; width; ~3,000 to 6,000 per strut)</a:t>
            </a:r>
            <a:endParaRPr lang="en-US" sz="16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SE508 nitinol </a:t>
            </a:r>
            <a:r>
              <a:rPr lang="en-US" sz="1400" dirty="0" smtClean="0"/>
              <a:t>(material </a:t>
            </a:r>
            <a:r>
              <a:rPr lang="en-US" sz="1400" dirty="0"/>
              <a:t>properties from Craig </a:t>
            </a:r>
            <a:r>
              <a:rPr lang="en-US" sz="1400" dirty="0" err="1"/>
              <a:t>Bonsignore’s</a:t>
            </a:r>
            <a:r>
              <a:rPr lang="en-US" sz="1400" dirty="0"/>
              <a:t> example </a:t>
            </a:r>
            <a:r>
              <a:rPr lang="en-US" sz="1400" dirty="0" smtClean="0"/>
              <a:t>on </a:t>
            </a:r>
            <a:r>
              <a:rPr lang="en-US" sz="1400" dirty="0"/>
              <a:t>GitHub</a:t>
            </a:r>
            <a:r>
              <a:rPr lang="en-US" sz="1400" dirty="0" smtClean="0"/>
              <a:t>)</a:t>
            </a:r>
            <a:br>
              <a:rPr lang="en-US" sz="1400" dirty="0" smtClean="0"/>
            </a:br>
            <a:endParaRPr lang="en-US" sz="18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70C0"/>
                </a:solidFill>
              </a:rPr>
              <a:t>Simulated conditions </a:t>
            </a:r>
            <a:r>
              <a:rPr lang="en-US" sz="1800" b="1" dirty="0">
                <a:solidFill>
                  <a:srgbClr val="0070C0"/>
                </a:solidFill>
              </a:rPr>
              <a:t>→ </a:t>
            </a:r>
            <a:r>
              <a:rPr lang="en-US" sz="1800" b="1" dirty="0" smtClean="0">
                <a:solidFill>
                  <a:srgbClr val="0070C0"/>
                </a:solidFill>
              </a:rPr>
              <a:t>extracted quantities</a:t>
            </a:r>
            <a:endParaRPr lang="en-US" sz="1800" b="1" dirty="0">
              <a:solidFill>
                <a:srgbClr val="0070C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800" dirty="0" smtClean="0"/>
              <a:t>Sheathing → </a:t>
            </a:r>
            <a:r>
              <a:rPr lang="en-US" sz="1800" dirty="0" err="1" smtClean="0"/>
              <a:t>prestrain</a:t>
            </a:r>
            <a:endParaRPr lang="en-US" sz="1800" dirty="0" smtClean="0"/>
          </a:p>
          <a:p>
            <a:pPr>
              <a:buFont typeface="+mj-lt"/>
              <a:buAutoNum type="arabicPeriod"/>
            </a:pPr>
            <a:r>
              <a:rPr lang="en-US" sz="1800" dirty="0" smtClean="0"/>
              <a:t>Filter placement </a:t>
            </a:r>
            <a:r>
              <a:rPr lang="en-US" sz="1800" dirty="0"/>
              <a:t>→</a:t>
            </a:r>
            <a:r>
              <a:rPr lang="en-US" sz="1800" dirty="0" smtClean="0"/>
              <a:t> contact force/area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Valsalva → </a:t>
            </a:r>
            <a:r>
              <a:rPr lang="en-US" sz="1800" dirty="0" smtClean="0"/>
              <a:t>mean/amplitude strain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" y="5629870"/>
            <a:ext cx="50006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Two IVC diameters considered (human variability):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14mm  </a:t>
            </a:r>
            <a:r>
              <a:rPr lang="en-US" sz="1600" dirty="0" smtClean="0"/>
              <a:t>(3.5mm wall displacement during Valsalva)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28mm  </a:t>
            </a:r>
            <a:r>
              <a:rPr lang="en-US" sz="1600" dirty="0" smtClean="0"/>
              <a:t>(7.0mm wall displacement during Valsalva)</a:t>
            </a:r>
            <a:endParaRPr lang="en-US" sz="16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630920" y="4443436"/>
            <a:ext cx="2592" cy="269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096000" y="5562600"/>
            <a:ext cx="2822581" cy="67496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 assume Valsalva is the limiting loading scenario  for fatigue life</a:t>
            </a:r>
            <a:endParaRPr lang="en-US" sz="1400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2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3285"/>
            <a:ext cx="8229600" cy="709715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Performance goals are set for quantities extracted from FEA simulations </a:t>
            </a:r>
            <a:endParaRPr lang="en-US" sz="3600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32651"/>
              </p:ext>
            </p:extLst>
          </p:nvPr>
        </p:nvGraphicFramePr>
        <p:xfrm>
          <a:off x="838202" y="2542032"/>
          <a:ext cx="7391398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929"/>
                <a:gridCol w="1102844"/>
                <a:gridCol w="950321"/>
                <a:gridCol w="1114576"/>
                <a:gridCol w="1114576"/>
                <a:gridCol w="1114576"/>
                <a:gridCol w="1114576"/>
              </a:tblGrid>
              <a:tr h="9072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distal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contacts wall?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prestrain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(max/min prin. LE)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force (N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(mm</a:t>
                      </a:r>
                      <a:r>
                        <a:rPr lang="en-US" sz="1600" u="none" strike="noStrike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693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&lt;6%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r>
                        <a:rPr lang="en-US" sz="1600" b="1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to </a:t>
                      </a:r>
                      <a:br>
                        <a:rPr lang="en-US" sz="1600" b="1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0.100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&gt;0.05?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&lt;0.4%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&lt;6%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4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43200" y="4114800"/>
            <a:ext cx="130867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i="1" dirty="0" smtClean="0"/>
              <a:t>*to avoid plastic deformation during sheathing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4629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189564"/>
            <a:ext cx="8229601" cy="858756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S</a:t>
            </a:r>
            <a:r>
              <a:rPr lang="en-US" sz="3600" dirty="0" smtClean="0"/>
              <a:t>tress-strain history diagram</a:t>
            </a:r>
            <a:br>
              <a:rPr lang="en-US" sz="3600" dirty="0" smtClean="0"/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1026" name="Picture 2" descr="C:\Users\Kenneth.Aycock\Desktop\Plot.em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77" y="1371600"/>
            <a:ext cx="6536023" cy="506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10400" y="1455434"/>
            <a:ext cx="8942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l-GR" dirty="0" smtClean="0"/>
              <a:t>ε</a:t>
            </a:r>
            <a:r>
              <a:rPr lang="en-US" baseline="-25000" dirty="0" smtClean="0"/>
              <a:t>pre-strain</a:t>
            </a:r>
            <a:endParaRPr lang="en-US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4267200" y="1706146"/>
            <a:ext cx="80983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smtClean="0"/>
              <a:t>2 x </a:t>
            </a:r>
            <a:r>
              <a:rPr lang="el-GR" sz="1600" dirty="0" smtClean="0"/>
              <a:t>ε</a:t>
            </a:r>
            <a:r>
              <a:rPr lang="en-US" sz="1600" baseline="-25000" dirty="0" smtClean="0"/>
              <a:t>amp</a:t>
            </a:r>
            <a:endParaRPr lang="en-US" sz="1600" baseline="-25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348299" y="1879600"/>
            <a:ext cx="5001" cy="2159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30800" y="2037300"/>
            <a:ext cx="5001" cy="382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29100" y="2044700"/>
            <a:ext cx="5001" cy="382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99000" y="3632200"/>
            <a:ext cx="0" cy="2229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81128" y="4419600"/>
            <a:ext cx="6447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l-GR" dirty="0" smtClean="0"/>
              <a:t>ε</a:t>
            </a:r>
            <a:r>
              <a:rPr lang="en-US" baseline="-25000" dirty="0" smtClean="0"/>
              <a:t>mean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49026" y="2197100"/>
            <a:ext cx="858133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5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IVCF_D3B_14mm_clipp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36" y="1098953"/>
            <a:ext cx="4438164" cy="2330047"/>
          </a:xfrm>
          <a:prstGeom prst="rect">
            <a:avLst/>
          </a:prstGeom>
        </p:spPr>
      </p:pic>
      <p:pic>
        <p:nvPicPr>
          <p:cNvPr id="12" name="Picture 11" descr="GIVCF_D3B_28mm_clipp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56" y="3839677"/>
            <a:ext cx="4588044" cy="240872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267200" y="3657600"/>
            <a:ext cx="4743437" cy="640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50785" y="990600"/>
            <a:ext cx="4312215" cy="640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576749" y="3364468"/>
            <a:ext cx="75725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1DOF</a:t>
            </a:r>
            <a:endParaRPr lang="en-US" i="1" dirty="0"/>
          </a:p>
        </p:txBody>
      </p:sp>
      <p:sp>
        <p:nvSpPr>
          <p:cNvPr id="29" name="Rectangle 28"/>
          <p:cNvSpPr/>
          <p:nvPr/>
        </p:nvSpPr>
        <p:spPr>
          <a:xfrm>
            <a:off x="7008444" y="3011269"/>
            <a:ext cx="1371640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dirty="0" smtClean="0"/>
              <a:t>ontact </a:t>
            </a:r>
            <a:br>
              <a:rPr lang="en-US" i="1" dirty="0" smtClean="0"/>
            </a:br>
            <a:r>
              <a:rPr lang="en-US" i="1" dirty="0" smtClean="0"/>
              <a:t>with friction</a:t>
            </a:r>
            <a:endParaRPr lang="en-US" i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4552875" y="3388017"/>
            <a:ext cx="803028" cy="902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694264" y="2855710"/>
            <a:ext cx="230542" cy="240268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6</a:t>
            </a:fld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28600" y="3342382"/>
            <a:ext cx="373380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i="1" dirty="0" smtClean="0"/>
              <a:t>*FEA simulations of Valsalva shown for reference; note that the contact point between the IVC wall and the filter strut changes as the strut deforms</a:t>
            </a:r>
            <a:endParaRPr lang="en-US" sz="1600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5686574" y="4344855"/>
            <a:ext cx="117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IVC wall</a:t>
            </a:r>
            <a:endParaRPr lang="en-US" sz="1400" i="1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6600974" y="4573455"/>
            <a:ext cx="152400" cy="2286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18399" y="1461911"/>
            <a:ext cx="0" cy="392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591458" y="1295400"/>
            <a:ext cx="968246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dirty="0" smtClean="0"/>
              <a:t>ontact</a:t>
            </a:r>
            <a:br>
              <a:rPr lang="en-US" i="1" dirty="0" smtClean="0"/>
            </a:br>
            <a:r>
              <a:rPr lang="en-US" i="1" dirty="0" smtClean="0"/>
              <a:t>point(s)</a:t>
            </a:r>
            <a:endParaRPr lang="en-US" i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448142" y="2489772"/>
            <a:ext cx="0" cy="30109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452987" y="4853137"/>
            <a:ext cx="0" cy="58674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52900" y="5375345"/>
            <a:ext cx="80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7mm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143342" y="2683147"/>
            <a:ext cx="88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3.5mm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17721" y="449433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28mm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419600" y="1933085"/>
            <a:ext cx="117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IVC diameter</a:t>
            </a:r>
            <a:endParaRPr lang="en-US" sz="1400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4617721" y="217096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14mm</a:t>
            </a:r>
            <a:endParaRPr lang="en-US" b="1" dirty="0"/>
          </a:p>
        </p:txBody>
      </p:sp>
      <p:pic>
        <p:nvPicPr>
          <p:cNvPr id="48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itle 1"/>
          <p:cNvSpPr txBox="1">
            <a:spLocks/>
          </p:cNvSpPr>
          <p:nvPr/>
        </p:nvSpPr>
        <p:spPr>
          <a:xfrm>
            <a:off x="457200" y="152400"/>
            <a:ext cx="8229601" cy="1039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Valsalva (fatigue loading)</a:t>
            </a:r>
            <a:br>
              <a:rPr lang="en-US" sz="3600" dirty="0" smtClean="0"/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enneth.Aycock\Desktop\GIVCF_Design_3B_28mm_IV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8" r="14044"/>
          <a:stretch/>
        </p:blipFill>
        <p:spPr bwMode="auto">
          <a:xfrm>
            <a:off x="985738" y="3286125"/>
            <a:ext cx="4099784" cy="188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enneth.Aycock\Desktop\GIVCF_Design_3B_28mm_IVC_full_fil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56" y="3699023"/>
            <a:ext cx="2063451" cy="102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Kenneth.Aycock\Desktop\GIVCF_Design_3B_14mm_IVC_full_fil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31" y="2183496"/>
            <a:ext cx="1590593" cy="79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Kenneth.Aycock\Desktop\GIVCF_Design_3B_14mm_IVC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6" r="10129" b="34276"/>
          <a:stretch/>
        </p:blipFill>
        <p:spPr bwMode="auto">
          <a:xfrm>
            <a:off x="1006229" y="1861067"/>
            <a:ext cx="4079293" cy="7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521" y="31358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28mm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" y="1438525"/>
            <a:ext cx="117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IVC diameter</a:t>
            </a:r>
            <a:endParaRPr lang="en-US" sz="1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50521" y="167640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14mm</a:t>
            </a:r>
            <a:endParaRPr lang="en-US" b="1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713217"/>
              </p:ext>
            </p:extLst>
          </p:nvPr>
        </p:nvGraphicFramePr>
        <p:xfrm>
          <a:off x="838202" y="4953000"/>
          <a:ext cx="7391398" cy="179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929"/>
                <a:gridCol w="1102844"/>
                <a:gridCol w="950321"/>
                <a:gridCol w="1114576"/>
                <a:gridCol w="1114576"/>
                <a:gridCol w="1114576"/>
                <a:gridCol w="1114576"/>
              </a:tblGrid>
              <a:tr h="69333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IVC </a:t>
                      </a: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diamter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distal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contacts wall?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prestrain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(max/min prin. LE)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force (N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(mm</a:t>
                      </a:r>
                      <a:r>
                        <a:rPr lang="en-US" sz="1600" u="none" strike="noStrike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0.45%</a:t>
                      </a: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2" name="Rectangle 41"/>
          <p:cNvSpPr/>
          <p:nvPr/>
        </p:nvSpPr>
        <p:spPr>
          <a:xfrm>
            <a:off x="6999383" y="1524000"/>
            <a:ext cx="1048364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Valsalva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175248" y="4343400"/>
            <a:ext cx="2572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*results from third Valsalva cycle</a:t>
            </a:r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2070549" y="1371600"/>
            <a:ext cx="191520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Filter Placement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72200" y="1969532"/>
            <a:ext cx="268002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Strain Limit Diagram (SLD)</a:t>
            </a:r>
          </a:p>
        </p:txBody>
      </p:sp>
      <p:sp>
        <p:nvSpPr>
          <p:cNvPr id="26" name="Right Brace 25"/>
          <p:cNvSpPr/>
          <p:nvPr/>
        </p:nvSpPr>
        <p:spPr>
          <a:xfrm rot="5400000" flipH="1">
            <a:off x="4824111" y="1689803"/>
            <a:ext cx="160057" cy="17135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Right Brace 26"/>
          <p:cNvSpPr/>
          <p:nvPr/>
        </p:nvSpPr>
        <p:spPr>
          <a:xfrm rot="5400000" flipH="1">
            <a:off x="4906265" y="3115656"/>
            <a:ext cx="160057" cy="17135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3" name="Picture 2" descr="SLD_Plots_GIVCF_D3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336800"/>
            <a:ext cx="3599688" cy="215950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7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419374" y="2839156"/>
            <a:ext cx="117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IVC wall</a:t>
            </a:r>
            <a:endParaRPr lang="en-US" sz="1400" i="1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333774" y="3067756"/>
            <a:ext cx="152400" cy="2286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1" cy="780685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/>
              <a:t>Results summary</a:t>
            </a:r>
            <a:br>
              <a:rPr lang="en-US" sz="3600" dirty="0" smtClean="0"/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9800" y="3426023"/>
            <a:ext cx="117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FS ≈ 3.33?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719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31082"/>
              </p:ext>
            </p:extLst>
          </p:nvPr>
        </p:nvGraphicFramePr>
        <p:xfrm>
          <a:off x="838202" y="1981200"/>
          <a:ext cx="7391398" cy="232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929"/>
                <a:gridCol w="1102844"/>
                <a:gridCol w="950321"/>
                <a:gridCol w="1114576"/>
                <a:gridCol w="1114576"/>
                <a:gridCol w="1114576"/>
                <a:gridCol w="1114576"/>
              </a:tblGrid>
              <a:tr h="69333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IVC </a:t>
                      </a: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diamter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distal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contacts wall?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prestrain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(max/min prin. LE)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force (N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(mm</a:t>
                      </a:r>
                      <a:r>
                        <a:rPr lang="en-US" sz="1600" u="none" strike="noStrike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coarse (4x4)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0.121%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0.24%</a:t>
                      </a: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 (8x8)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0.134%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0.26%</a:t>
                      </a: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 (12x12)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0.139%</a:t>
                      </a:r>
                      <a:endParaRPr lang="en-US" sz="2000" b="1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8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1" cy="1257301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M</a:t>
            </a:r>
            <a:r>
              <a:rPr lang="en-US" sz="3600" dirty="0" smtClean="0"/>
              <a:t>esh refinement</a:t>
            </a:r>
            <a:br>
              <a:rPr lang="en-US" sz="3600" dirty="0" smtClean="0"/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16195" y="434340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GCI: -2.81%</a:t>
            </a:r>
          </a:p>
        </p:txBody>
      </p:sp>
      <p:pic>
        <p:nvPicPr>
          <p:cNvPr id="1026" name="Picture 2" descr="C:\Users\Kenneth.Aycock\Desktop\GIVCF_FEA_CAE\Generic_IVCF_Rev1\COARS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3" t="15065" r="35322" b="25275"/>
          <a:stretch/>
        </p:blipFill>
        <p:spPr bwMode="auto">
          <a:xfrm>
            <a:off x="914400" y="4572000"/>
            <a:ext cx="1295400" cy="162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enneth.Aycock\Desktop\GIVCF_FEA_CAE\Generic_IVCF_Rev1\FIN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5" t="15065" r="38855" b="17263"/>
          <a:stretch/>
        </p:blipFill>
        <p:spPr bwMode="auto">
          <a:xfrm>
            <a:off x="4114800" y="4672130"/>
            <a:ext cx="1154545" cy="152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enneth.Aycock\Desktop\GIVCF_FEA_CAE\Generic_IVCF_Rev1\MEDIUM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0" t="15066" r="41030" b="26208"/>
          <a:stretch/>
        </p:blipFill>
        <p:spPr bwMode="auto">
          <a:xfrm>
            <a:off x="2489200" y="4595930"/>
            <a:ext cx="1257301" cy="159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91244" y="6183868"/>
            <a:ext cx="802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coarse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77144" y="6184900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medium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4432047" y="6185932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fine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823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M:\Generic_IVC_Filter_FEA\01_2017\GIVCF_curved_distal_ends_sweep_fi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 t="6432" r="13136" b="5999"/>
          <a:stretch/>
        </p:blipFill>
        <p:spPr bwMode="auto">
          <a:xfrm flipH="1">
            <a:off x="465879" y="66872"/>
            <a:ext cx="1134322" cy="1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815975"/>
              </p:ext>
            </p:extLst>
          </p:nvPr>
        </p:nvGraphicFramePr>
        <p:xfrm>
          <a:off x="838202" y="2514600"/>
          <a:ext cx="7391398" cy="179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929"/>
                <a:gridCol w="1102844"/>
                <a:gridCol w="950321"/>
                <a:gridCol w="1114576"/>
                <a:gridCol w="1114576"/>
                <a:gridCol w="1114576"/>
                <a:gridCol w="1114576"/>
              </a:tblGrid>
              <a:tr h="69333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IVC </a:t>
                      </a: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diamter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distal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contacts wall?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prestrain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(max/min prin. LE)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force (N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(mm</a:t>
                      </a:r>
                      <a:r>
                        <a:rPr lang="en-US" sz="1600" u="none" strike="noStrike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(per strut)</a:t>
                      </a:r>
                      <a:endParaRPr lang="en-US" sz="1600" b="0" i="1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amplitude,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r>
                        <a:rPr lang="el-GR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Valsalva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(CI=0.5)</a:t>
                      </a:r>
                      <a:endParaRPr lang="en-US" sz="16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0.24%</a:t>
                      </a:r>
                    </a:p>
                  </a:txBody>
                  <a:tcPr marL="0" marR="0" marT="0" marB="0" anchor="ctr"/>
                </a:tc>
              </a:tr>
              <a:tr h="529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28mm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 smtClean="0"/>
                        <a:t>0.14%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85C9-3E1E-42B2-941E-A40315470E8B}" type="slidenum">
              <a:rPr lang="en-US" smtClean="0"/>
              <a:t>9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151139"/>
            <a:ext cx="8229601" cy="1039092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/>
              <a:t>Eccentric loading of filter strut</a:t>
            </a:r>
            <a:r>
              <a:rPr lang="en-US" sz="3600" dirty="0" smtClean="0">
                <a:solidFill>
                  <a:srgbClr val="0070C0"/>
                </a:solidFill>
              </a:rPr>
              <a:t/>
            </a:r>
            <a:br>
              <a:rPr lang="en-US" sz="3600" dirty="0" smtClean="0">
                <a:solidFill>
                  <a:srgbClr val="0070C0"/>
                </a:solidFill>
              </a:rPr>
            </a:br>
            <a:r>
              <a:rPr lang="en-US" sz="3600" dirty="0" smtClean="0">
                <a:solidFill>
                  <a:srgbClr val="0070C0"/>
                </a:solidFill>
              </a:rPr>
              <a:t>(Rev1)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614300"/>
            <a:ext cx="280430" cy="20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696207"/>
            <a:ext cx="550845" cy="194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62126" y="4607434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3352800" y="45963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41232" y="3287750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381008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639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1171</Words>
  <Application>Microsoft Office PowerPoint</Application>
  <PresentationFormat>On-screen Show (4:3)</PresentationFormat>
  <Paragraphs>239</Paragraphs>
  <Slides>10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FDA Critical Path Project</vt:lpstr>
      <vt:lpstr>The objectives of this project are to…</vt:lpstr>
      <vt:lpstr>FEA performed to evaluate filter design</vt:lpstr>
      <vt:lpstr>Performance goals are set for quantities extracted from FEA simulations </vt:lpstr>
      <vt:lpstr>Stress-strain history diagram (Rev1)</vt:lpstr>
      <vt:lpstr>PowerPoint Presentation</vt:lpstr>
      <vt:lpstr>Results summary (Rev1)</vt:lpstr>
      <vt:lpstr>Mesh refinement (Rev1)</vt:lpstr>
      <vt:lpstr>Eccentric loading of filter strut (Rev1)</vt:lpstr>
      <vt:lpstr>Static/Implicit vs. Dynamic/Implicit (Rev1)</vt:lpstr>
    </vt:vector>
  </TitlesOfParts>
  <Company>FDA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IVC filter design</dc:title>
  <dc:creator>Aycock, Kenneth *</dc:creator>
  <cp:lastModifiedBy>Aycock, Kenneth *</cp:lastModifiedBy>
  <cp:revision>372</cp:revision>
  <dcterms:created xsi:type="dcterms:W3CDTF">2016-12-22T14:46:54Z</dcterms:created>
  <dcterms:modified xsi:type="dcterms:W3CDTF">2017-01-23T22:40:43Z</dcterms:modified>
</cp:coreProperties>
</file>